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4118" r:id="rId6"/>
    <p:sldId id="4114" r:id="rId7"/>
    <p:sldId id="12227" r:id="rId8"/>
    <p:sldId id="4116" r:id="rId9"/>
    <p:sldId id="12228" r:id="rId10"/>
    <p:sldId id="12224" r:id="rId11"/>
    <p:sldId id="1222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720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6752" autoAdjust="0"/>
  </p:normalViewPr>
  <p:slideViewPr>
    <p:cSldViewPr snapToGrid="0">
      <p:cViewPr varScale="1">
        <p:scale>
          <a:sx n="51" d="100"/>
          <a:sy n="51" d="100"/>
        </p:scale>
        <p:origin x="1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33D39-ECFA-4D0B-A0FF-5C983E100F92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1E0AB-9B57-44CB-B1E3-349CCE45E59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D8D3E-FEA1-A580-D771-BD43448A5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F3AF9B-B6DC-7DB1-67E7-178D82670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50244-C867-F613-D29F-C17CEFCC9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266F9-1F1B-4C8C-6A87-697833B80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CA52C-A3BD-5052-C75B-E04BBFD9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80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4A75-9CD5-F359-C437-D791AAC3D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809BD-AA8C-B825-14A2-356DB7B25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A47B9-33A1-1694-7882-6F25B4DA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AE3BB-9C49-BB35-E9EB-B0A48490B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6EB8-9C19-FE8E-D071-FA43677E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88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53B3D-97BF-4F43-EF9A-243C0FE4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082AC-D7AA-624C-200B-8CA2B1FB5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42365-7A1D-C7FE-6D24-C41F7C202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72D31-5F01-FFEF-E4CA-4D3BC67D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6A7A8-0EDF-DF78-281B-91E7472A0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16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3ADEA-8C69-B311-EA5F-F8D986867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8223-C27E-39DF-BEE1-8B2CE8C45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3C52C-F738-A823-A7CC-477BD9EF6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08216-B361-0F9D-878A-6FC8DE755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2C87D-DE61-089C-30B2-0403F823E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26F1A-BC29-F820-E860-B509D049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22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0A256-95E4-2037-D319-1660CC8ED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9D055-4EA0-EAFA-C3FA-B6F7C00AE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AF79D-73CE-405A-E527-9EE8F6726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D2B7D-BBEE-8706-CB26-6C3340F74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394CD4-DEC8-C099-CF41-85BC3F102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590A33-6177-AB6F-47EE-A2109EB01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E99270-043F-693D-B2E1-71EBDDE0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A581C3-080D-C15F-229F-FB161307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1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89314-E7C6-914A-04DD-93284277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8EC201-F23F-E3F8-D4B7-F307B4FDB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42D2B-4154-4C65-25D0-69873B798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682B16-871F-BEE4-A215-A2B571A76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6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E94568-1D69-7961-14EC-1350042B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F7F4E7-93A2-D723-A9A2-1BCCC15D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89F07-114E-1724-3B04-AFEF35E6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36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5CDA-938B-38EE-202A-800232B58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B094C-9472-27A3-A69D-3D7079AA0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F8718-5906-0A12-8CE2-D755BE4C5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23877-1F9D-3EF4-2E70-5A9D55A91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5F008-9AD8-FED5-ACED-D7885928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17D5E-0A3A-C47A-9A55-9F6E14E3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732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6B468-05DA-510E-6B23-9CA9C8D5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A05E22-2E9D-5707-AD59-87B6592C3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F0FF3-6E8A-7ADB-17F9-BA3C84F77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0DE64-0D31-2D0C-4C10-2A933E32A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E81EB-D999-9C05-F50C-D266E4960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9560D-0AD7-CE30-C47A-A7A003C51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512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B2B27-28DC-BDC9-F917-F648B8C81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B82FB-556D-5935-A06D-612B0E131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0A2A5-7C2D-4C8D-B8D6-4AAC91797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E3C3A-1732-A178-97C2-A7DD91131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3E156-B1FB-7DE4-2156-C2CEDC733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6B0755-572D-59BC-E327-44EE77E1D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97C806-D8D9-FEFB-4CE1-67344746D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9941E-E54A-DBB1-85EB-B672923F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6718A-589C-A0E9-8576-B4CCB45A7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5F1D5-F76F-B8E4-A9F2-095D577B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58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D3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BB7C9-A726-703B-23E6-25F334BF91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3955775"/>
            <a:ext cx="12179835" cy="290222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08AA60-7A75-3548-7E0B-A6788C4BB6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481" y="2464719"/>
            <a:ext cx="6824870" cy="729060"/>
          </a:xfrm>
        </p:spPr>
        <p:txBody>
          <a:bodyPr>
            <a:noAutofit/>
          </a:bodyPr>
          <a:lstStyle>
            <a:lvl1pPr>
              <a:defRPr sz="6000" b="1" i="0">
                <a:latin typeface="Fira Sans" panose="020B0503050000020004" pitchFamily="34" charset="0"/>
              </a:defRPr>
            </a:lvl1pPr>
          </a:lstStyle>
          <a:p>
            <a:r>
              <a:rPr lang="en-GB" dirty="0" err="1"/>
              <a:t>Reporte</a:t>
            </a:r>
            <a:r>
              <a:rPr lang="en-GB" dirty="0"/>
              <a:t> Trimestral</a:t>
            </a:r>
            <a:endParaRPr lang="en-CO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3D7BA8-A6D4-48BA-F170-1A5E69EC08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4762" y="529913"/>
            <a:ext cx="1670328" cy="21323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21F9A70-3AC2-55E0-03F6-4B7A7D9146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9480" y="1947882"/>
            <a:ext cx="4676775" cy="442476"/>
          </a:xfrm>
        </p:spPr>
        <p:txBody>
          <a:bodyPr/>
          <a:lstStyle>
            <a:lvl1pPr marL="0" indent="0">
              <a:buNone/>
              <a:defRPr b="1" i="0">
                <a:latin typeface="Fira Sans" panose="020B0503050000020004" pitchFamily="34" charset="0"/>
              </a:defRPr>
            </a:lvl1pPr>
          </a:lstStyle>
          <a:p>
            <a:pPr lvl="0"/>
            <a:r>
              <a:rPr lang="es-ES_tradnl" dirty="0"/>
              <a:t>2023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87328FB-87FC-8538-3A7E-DDADAD110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238" y="3382871"/>
            <a:ext cx="4955553" cy="729060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  <a:lvl4pPr marL="1371600" indent="0">
              <a:buNone/>
              <a:defRPr/>
            </a:lvl4pPr>
          </a:lstStyle>
          <a:p>
            <a:pPr>
              <a:lnSpc>
                <a:spcPct val="100000"/>
              </a:lnSpc>
            </a:pPr>
            <a:r>
              <a:rPr lang="en-GB" sz="1800" b="0" dirty="0" err="1">
                <a:latin typeface="Fira Sans" panose="020B0503050000020004" pitchFamily="34" charset="0"/>
              </a:rPr>
              <a:t>inspirando</a:t>
            </a:r>
            <a:r>
              <a:rPr lang="en-GB" sz="1800" b="0" dirty="0">
                <a:latin typeface="Fira Sans" panose="020B0503050000020004" pitchFamily="34" charset="0"/>
              </a:rPr>
              <a:t> a las personas a </a:t>
            </a:r>
            <a:r>
              <a:rPr lang="en-GB" sz="1800" b="0" dirty="0" err="1">
                <a:latin typeface="Fira Sans" panose="020B0503050000020004" pitchFamily="34" charset="0"/>
              </a:rPr>
              <a:t>cambiar</a:t>
            </a:r>
            <a:r>
              <a:rPr lang="en-GB" sz="1800" b="0" dirty="0">
                <a:latin typeface="Fira Sans" panose="020B0503050000020004" pitchFamily="34" charset="0"/>
              </a:rPr>
              <a:t> </a:t>
            </a:r>
            <a:r>
              <a:rPr lang="en-GB" sz="1800" b="0" dirty="0" err="1">
                <a:latin typeface="Fira Sans" panose="020B0503050000020004" pitchFamily="34" charset="0"/>
              </a:rPr>
              <a:t>el</a:t>
            </a:r>
            <a:r>
              <a:rPr lang="en-GB" sz="1800" b="0" dirty="0">
                <a:latin typeface="Fira Sans" panose="020B0503050000020004" pitchFamily="34" charset="0"/>
              </a:rPr>
              <a:t> </a:t>
            </a:r>
            <a:r>
              <a:rPr lang="en-GB" sz="1800" b="0" dirty="0" err="1">
                <a:latin typeface="Fira Sans" panose="020B0503050000020004" pitchFamily="34" charset="0"/>
              </a:rPr>
              <a:t>mundo</a:t>
            </a:r>
            <a:r>
              <a:rPr lang="en-GB" sz="1800" b="0" dirty="0">
                <a:latin typeface="Fira Sans" panose="020B0503050000020004" pitchFamily="34" charset="0"/>
              </a:rPr>
              <a:t> </a:t>
            </a:r>
            <a:r>
              <a:rPr lang="en-GB" sz="1800" b="0" dirty="0" err="1">
                <a:latin typeface="Fira Sans" panose="020B0503050000020004" pitchFamily="34" charset="0"/>
              </a:rPr>
              <a:t>desde</a:t>
            </a:r>
            <a:r>
              <a:rPr lang="en-GB" sz="1800" b="0" dirty="0">
                <a:latin typeface="Fira Sans" panose="020B0503050000020004" pitchFamily="34" charset="0"/>
              </a:rPr>
              <a:t> sus </a:t>
            </a:r>
            <a:r>
              <a:rPr lang="en-GB" sz="1800" b="0" dirty="0" err="1">
                <a:latin typeface="Fira Sans" panose="020B0503050000020004" pitchFamily="34" charset="0"/>
              </a:rPr>
              <a:t>ciudades</a:t>
            </a:r>
            <a:r>
              <a:rPr lang="en-GB" sz="1800" b="0" dirty="0">
                <a:latin typeface="Fira Sans" panose="020B0503050000020004" pitchFamily="34" charset="0"/>
              </a:rPr>
              <a:t>.</a:t>
            </a:r>
            <a:endParaRPr lang="en-CO" sz="1800" b="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86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BD0BE4D-F7DE-493B-6653-C1A7ABC83D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31235" cy="143123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AD2FAD-06FE-B668-B67D-DEFE8F35B8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0237" y="338068"/>
            <a:ext cx="1133268" cy="377549"/>
          </a:xfrm>
        </p:spPr>
        <p:txBody>
          <a:bodyPr>
            <a:normAutofit/>
          </a:bodyPr>
          <a:lstStyle>
            <a:lvl1pPr marL="0" indent="0">
              <a:buNone/>
              <a:defRPr sz="2500" b="1" i="0">
                <a:solidFill>
                  <a:schemeClr val="tx2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s-ES_tradnl" noProof="0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723668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21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B0EA25-24C4-F033-923F-465DDAD3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F6532-DF17-323D-802C-F7FF88917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B9EC7-C1E9-1C89-D8FB-B0C9AAAE2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F2159F-FF28-4B76-912E-2BAF821C9FD5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80C97-EC70-0756-791C-9A8FF642D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F2C99-6E3B-EC8C-771A-345618AC7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8B3729-A65F-4E0B-AADF-759A82A984A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71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tariado.clim&#225;tico@giz.de" TargetMode="External"/><Relationship Id="rId2" Type="http://schemas.openxmlformats.org/officeDocument/2006/relationships/hyperlink" Target="mailto:ecretariado.clim&#225;tico@giz.d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0A1D461-F076-508A-2D3E-6E7A41DDC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91213" r="54490"/>
          <a:stretch/>
        </p:blipFill>
        <p:spPr>
          <a:xfrm>
            <a:off x="139831" y="5895626"/>
            <a:ext cx="5150881" cy="657466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6F778672-8AE4-F4DB-E277-12729E6AC0FA}"/>
              </a:ext>
            </a:extLst>
          </p:cNvPr>
          <p:cNvSpPr txBox="1">
            <a:spLocks/>
          </p:cNvSpPr>
          <p:nvPr/>
        </p:nvSpPr>
        <p:spPr>
          <a:xfrm>
            <a:off x="1524000" y="1857654"/>
            <a:ext cx="9144000" cy="192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MX" sz="3200" dirty="0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  <a:t>Alianza para el Clima y una Transición Energética Justa entre Colombia y Alemania</a:t>
            </a:r>
            <a:endParaRPr lang="es-CO" sz="3200" dirty="0">
              <a:latin typeface="Barlow" panose="00000500000000000000" pitchFamily="2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46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unicado de prensa conjunto: Alemania y Colombia acuerdan una alianza para el clima y una transición energética justa ">
            <a:extLst>
              <a:ext uri="{FF2B5EF4-FFF2-40B4-BE49-F238E27FC236}">
                <a16:creationId xmlns:a16="http://schemas.microsoft.com/office/drawing/2014/main" id="{8E65EC7C-DB1E-A868-3B2B-8B091F4F0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418" y="1263454"/>
            <a:ext cx="5774788" cy="433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FDAD215-2CEA-FEFC-CBEE-A6C7B7EA1B2C}"/>
              </a:ext>
            </a:extLst>
          </p:cNvPr>
          <p:cNvSpPr txBox="1"/>
          <p:nvPr/>
        </p:nvSpPr>
        <p:spPr>
          <a:xfrm>
            <a:off x="780636" y="1537927"/>
            <a:ext cx="426049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latin typeface="Barlow" panose="00000500000000000000" pitchFamily="2" charset="0"/>
                <a:cs typeface="Times New Roman" panose="02020603050405020304" pitchFamily="18" charset="0"/>
              </a:rPr>
              <a:t>En Junio de 2023 Colombia y </a:t>
            </a:r>
            <a:r>
              <a:rPr lang="es-MX" dirty="0">
                <a:latin typeface="Barlow" panose="00000500000000000000" pitchFamily="2" charset="0"/>
                <a:cs typeface="Times New Roman" panose="02020603050405020304" pitchFamily="18" charset="0"/>
              </a:rPr>
              <a:t>Alemania acuerdan una alianza para el clima y una transición energética justa para impulsar y avanzar en la implementación de acciones en materia de clima y energía.</a:t>
            </a:r>
          </a:p>
          <a:p>
            <a:pPr marL="171450" marR="0" lvl="0" indent="-17145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dirty="0">
              <a:latin typeface="Barlow" panose="00000500000000000000" pitchFamily="2" charset="0"/>
              <a:cs typeface="Times New Roman" panose="02020603050405020304" pitchFamily="18" charset="0"/>
            </a:endParaRPr>
          </a:p>
          <a:p>
            <a:pPr marL="171450" marR="0" lvl="0" indent="-17145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latin typeface="Barlow" panose="00000500000000000000" pitchFamily="2" charset="0"/>
                <a:cs typeface="Times New Roman" panose="02020603050405020304" pitchFamily="18" charset="0"/>
              </a:rPr>
              <a:t>Se definió la alianza como la instancia política de más alto nivel entre los Gobiernos de Colombia y Alemania.</a:t>
            </a:r>
          </a:p>
          <a:p>
            <a:pPr marL="171450" marR="0" lvl="0" indent="-17145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dirty="0">
              <a:latin typeface="Barlow" panose="00000500000000000000" pitchFamily="2" charset="0"/>
              <a:cs typeface="Times New Roman" panose="02020603050405020304" pitchFamily="18" charset="0"/>
            </a:endParaRPr>
          </a:p>
          <a:p>
            <a:pPr marL="171450" marR="0" lvl="0" indent="-17145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latin typeface="Barlow" panose="00000500000000000000" pitchFamily="2" charset="0"/>
                <a:cs typeface="Times New Roman" panose="02020603050405020304" pitchFamily="18" charset="0"/>
              </a:rPr>
              <a:t>Contará con la participación de diversos sectores y abordará temáticas orientadas al desarrollo conjunto de los dos países</a:t>
            </a:r>
          </a:p>
          <a:p>
            <a:pPr marL="171450" marR="0" lvl="0" indent="-17145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b="1" kern="1200" noProof="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B25C9BD-ACF8-15FA-39CD-5F058D814C6B}"/>
              </a:ext>
            </a:extLst>
          </p:cNvPr>
          <p:cNvSpPr txBox="1"/>
          <p:nvPr/>
        </p:nvSpPr>
        <p:spPr>
          <a:xfrm>
            <a:off x="7342702" y="189686"/>
            <a:ext cx="1699504" cy="614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000"/>
              </a:lnSpc>
            </a:pPr>
            <a:r>
              <a:rPr lang="de-DE" sz="1600" b="1">
                <a:latin typeface="Barlow" panose="00000500000000000000" pitchFamily="2" charset="0"/>
                <a:cs typeface="Times New Roman" panose="02020603050405020304" pitchFamily="18" charset="0"/>
              </a:rPr>
              <a:t>Punto de Partida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0F5341EE-1518-AA1E-38E3-A7609FAE8137}"/>
              </a:ext>
            </a:extLst>
          </p:cNvPr>
          <p:cNvCxnSpPr/>
          <p:nvPr/>
        </p:nvCxnSpPr>
        <p:spPr>
          <a:xfrm>
            <a:off x="882595" y="843856"/>
            <a:ext cx="831706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2D67426-4A6D-AF4F-38C6-E75048E836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91213" r="54490"/>
          <a:stretch/>
        </p:blipFill>
        <p:spPr>
          <a:xfrm>
            <a:off x="425537" y="6014144"/>
            <a:ext cx="5150881" cy="657466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983F4EC8-B46C-7FA4-602A-C6E0120921AA}"/>
              </a:ext>
            </a:extLst>
          </p:cNvPr>
          <p:cNvSpPr/>
          <p:nvPr/>
        </p:nvSpPr>
        <p:spPr>
          <a:xfrm>
            <a:off x="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7104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73572310-225D-0726-2589-2605A1D9021E}"/>
              </a:ext>
            </a:extLst>
          </p:cNvPr>
          <p:cNvSpPr/>
          <p:nvPr/>
        </p:nvSpPr>
        <p:spPr>
          <a:xfrm>
            <a:off x="86730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1022" y="48005"/>
                </a:lnTo>
                <a:lnTo>
                  <a:pt x="4062" y="95488"/>
                </a:lnTo>
                <a:lnTo>
                  <a:pt x="9077" y="142407"/>
                </a:lnTo>
                <a:lnTo>
                  <a:pt x="16027" y="188720"/>
                </a:lnTo>
                <a:lnTo>
                  <a:pt x="24869" y="234387"/>
                </a:lnTo>
                <a:lnTo>
                  <a:pt x="35563" y="279365"/>
                </a:lnTo>
                <a:lnTo>
                  <a:pt x="48066" y="323614"/>
                </a:lnTo>
                <a:lnTo>
                  <a:pt x="62337" y="367090"/>
                </a:lnTo>
                <a:lnTo>
                  <a:pt x="78335" y="409754"/>
                </a:lnTo>
                <a:lnTo>
                  <a:pt x="96017" y="451563"/>
                </a:lnTo>
                <a:lnTo>
                  <a:pt x="115344" y="492476"/>
                </a:lnTo>
                <a:lnTo>
                  <a:pt x="136272" y="532452"/>
                </a:lnTo>
                <a:lnTo>
                  <a:pt x="158761" y="571448"/>
                </a:lnTo>
                <a:lnTo>
                  <a:pt x="182769" y="609424"/>
                </a:lnTo>
                <a:lnTo>
                  <a:pt x="208254" y="646337"/>
                </a:lnTo>
                <a:lnTo>
                  <a:pt x="235175" y="682147"/>
                </a:lnTo>
                <a:lnTo>
                  <a:pt x="263490" y="716811"/>
                </a:lnTo>
                <a:lnTo>
                  <a:pt x="293159" y="750289"/>
                </a:lnTo>
                <a:lnTo>
                  <a:pt x="324138" y="782539"/>
                </a:lnTo>
                <a:lnTo>
                  <a:pt x="356388" y="813518"/>
                </a:lnTo>
                <a:lnTo>
                  <a:pt x="389866" y="843187"/>
                </a:lnTo>
                <a:lnTo>
                  <a:pt x="424530" y="871502"/>
                </a:lnTo>
                <a:lnTo>
                  <a:pt x="460340" y="898423"/>
                </a:lnTo>
                <a:lnTo>
                  <a:pt x="497253" y="923908"/>
                </a:lnTo>
                <a:lnTo>
                  <a:pt x="535229" y="947916"/>
                </a:lnTo>
                <a:lnTo>
                  <a:pt x="574225" y="970405"/>
                </a:lnTo>
                <a:lnTo>
                  <a:pt x="614201" y="991333"/>
                </a:lnTo>
                <a:lnTo>
                  <a:pt x="655114" y="1010660"/>
                </a:lnTo>
                <a:lnTo>
                  <a:pt x="696923" y="1028342"/>
                </a:lnTo>
                <a:lnTo>
                  <a:pt x="739587" y="1044340"/>
                </a:lnTo>
                <a:lnTo>
                  <a:pt x="783063" y="1058611"/>
                </a:lnTo>
                <a:lnTo>
                  <a:pt x="827312" y="1071114"/>
                </a:lnTo>
                <a:lnTo>
                  <a:pt x="872290" y="1081808"/>
                </a:lnTo>
                <a:lnTo>
                  <a:pt x="917957" y="1090650"/>
                </a:lnTo>
                <a:lnTo>
                  <a:pt x="964270" y="1097600"/>
                </a:lnTo>
                <a:lnTo>
                  <a:pt x="1011189" y="1102615"/>
                </a:lnTo>
                <a:lnTo>
                  <a:pt x="1058672" y="1105655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069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C2ABF8B-180E-B03A-95B8-A956F6B0686A}"/>
              </a:ext>
            </a:extLst>
          </p:cNvPr>
          <p:cNvSpPr/>
          <p:nvPr/>
        </p:nvSpPr>
        <p:spPr>
          <a:xfrm>
            <a:off x="0" y="867185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66D30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306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7">
            <a:extLst>
              <a:ext uri="{FF2B5EF4-FFF2-40B4-BE49-F238E27FC236}">
                <a16:creationId xmlns:a16="http://schemas.microsoft.com/office/drawing/2014/main" id="{6B2CACBC-C987-462D-AFE1-66AAF9DD65FF}"/>
              </a:ext>
            </a:extLst>
          </p:cNvPr>
          <p:cNvSpPr txBox="1"/>
          <p:nvPr/>
        </p:nvSpPr>
        <p:spPr>
          <a:xfrm>
            <a:off x="8336977" y="144039"/>
            <a:ext cx="2647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CO" sz="1800" b="1" dirty="0">
                <a:solidFill>
                  <a:schemeClr val="tx1"/>
                </a:solidFill>
                <a:latin typeface="Barlow" panose="00000500000000000000" pitchFamily="2" charset="0"/>
                <a:cs typeface="Times New Roman" panose="02020603050405020304" pitchFamily="18" charset="0"/>
              </a:rPr>
              <a:t>Mensajes sombrilla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8434EAE-406D-9A61-03D0-B373DA8B94A0}"/>
              </a:ext>
            </a:extLst>
          </p:cNvPr>
          <p:cNvCxnSpPr>
            <a:cxnSpLocks/>
          </p:cNvCxnSpPr>
          <p:nvPr/>
        </p:nvCxnSpPr>
        <p:spPr>
          <a:xfrm>
            <a:off x="512676" y="678666"/>
            <a:ext cx="991583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o 14">
            <a:extLst>
              <a:ext uri="{FF2B5EF4-FFF2-40B4-BE49-F238E27FC236}">
                <a16:creationId xmlns:a16="http://schemas.microsoft.com/office/drawing/2014/main" id="{A4700FB0-A3AA-2E82-2183-1D585A875143}"/>
              </a:ext>
            </a:extLst>
          </p:cNvPr>
          <p:cNvGrpSpPr/>
          <p:nvPr/>
        </p:nvGrpSpPr>
        <p:grpSpPr>
          <a:xfrm>
            <a:off x="351260" y="1140331"/>
            <a:ext cx="11489480" cy="4779153"/>
            <a:chOff x="365732" y="1352780"/>
            <a:chExt cx="11489480" cy="4779153"/>
          </a:xfrm>
        </p:grpSpPr>
        <p:sp>
          <p:nvSpPr>
            <p:cNvPr id="25" name="Triángulo isósceles 24">
              <a:extLst>
                <a:ext uri="{FF2B5EF4-FFF2-40B4-BE49-F238E27FC236}">
                  <a16:creationId xmlns:a16="http://schemas.microsoft.com/office/drawing/2014/main" id="{F9F705B6-7F2F-AE13-5FD0-293D7BB48021}"/>
                </a:ext>
              </a:extLst>
            </p:cNvPr>
            <p:cNvSpPr/>
            <p:nvPr/>
          </p:nvSpPr>
          <p:spPr>
            <a:xfrm>
              <a:off x="394812" y="1352780"/>
              <a:ext cx="11460400" cy="123858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E7A81BA1-9887-F4E8-2F08-42FDA40093E2}"/>
                </a:ext>
              </a:extLst>
            </p:cNvPr>
            <p:cNvGrpSpPr/>
            <p:nvPr/>
          </p:nvGrpSpPr>
          <p:grpSpPr>
            <a:xfrm>
              <a:off x="365732" y="1991151"/>
              <a:ext cx="11469537" cy="4140782"/>
              <a:chOff x="365732" y="1643873"/>
              <a:chExt cx="11469537" cy="3352274"/>
            </a:xfrm>
          </p:grpSpPr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EE7345A4-C190-0448-12BF-CC141A35A3E7}"/>
                  </a:ext>
                </a:extLst>
              </p:cNvPr>
              <p:cNvGrpSpPr/>
              <p:nvPr/>
            </p:nvGrpSpPr>
            <p:grpSpPr>
              <a:xfrm>
                <a:off x="365732" y="2429716"/>
                <a:ext cx="11469537" cy="2566431"/>
                <a:chOff x="360397" y="3231512"/>
                <a:chExt cx="11469537" cy="2566431"/>
              </a:xfrm>
            </p:grpSpPr>
            <p:sp>
              <p:nvSpPr>
                <p:cNvPr id="4" name="Shape 122">
                  <a:extLst>
                    <a:ext uri="{FF2B5EF4-FFF2-40B4-BE49-F238E27FC236}">
                      <a16:creationId xmlns:a16="http://schemas.microsoft.com/office/drawing/2014/main" id="{46EFFA6A-3381-3DB2-A5FE-17B02FFC11D3}"/>
                    </a:ext>
                  </a:extLst>
                </p:cNvPr>
                <p:cNvSpPr/>
                <p:nvPr/>
              </p:nvSpPr>
              <p:spPr>
                <a:xfrm>
                  <a:off x="7364743" y="3231512"/>
                  <a:ext cx="2160000" cy="2566431"/>
                </a:xfrm>
                <a:prstGeom prst="rect">
                  <a:avLst/>
                </a:prstGeom>
                <a:solidFill>
                  <a:srgbClr val="FFC000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v="urn:schemas-microsoft-com:mac:vml" xmlns:mc="http://schemas.openxmlformats.org/markup-compatibility/2006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2000" baseline="30000">
                      <a:solidFill>
                        <a:schemeClr val="accent1"/>
                      </a:solidFill>
                    </a:defRPr>
                  </a:lvl1pPr>
                </a:lstStyle>
                <a:p>
                  <a:endParaRPr lang="es-MX" sz="1800" b="1" dirty="0">
                    <a:ea typeface="+mn-lt"/>
                    <a:cs typeface="+mn-lt"/>
                  </a:endParaRPr>
                </a:p>
                <a:p>
                  <a:endParaRPr lang="es-MX" sz="1800" b="1" dirty="0">
                    <a:ea typeface="+mn-lt"/>
                    <a:cs typeface="+mn-lt"/>
                  </a:endParaRPr>
                </a:p>
                <a:p>
                  <a:endParaRPr lang="es-MX" sz="1800" b="1" dirty="0">
                    <a:ea typeface="+mn-lt"/>
                    <a:cs typeface="+mn-lt"/>
                  </a:endParaRPr>
                </a:p>
                <a:p>
                  <a:endParaRPr lang="es-MX" sz="1800" b="1" dirty="0">
                    <a:ea typeface="+mn-lt"/>
                    <a:cs typeface="+mn-lt"/>
                  </a:endParaRPr>
                </a:p>
                <a:p>
                  <a:endParaRPr lang="es-MX" sz="1800" b="1" dirty="0">
                    <a:ea typeface="+mn-lt"/>
                    <a:cs typeface="+mn-lt"/>
                  </a:endParaRPr>
                </a:p>
                <a:p>
                  <a:endParaRPr lang="es-MX" sz="1800" b="1" dirty="0">
                    <a:ea typeface="+mn-lt"/>
                    <a:cs typeface="+mn-lt"/>
                  </a:endParaRPr>
                </a:p>
                <a:p>
                  <a:endParaRPr lang="es-MX" sz="2400" b="1" dirty="0">
                    <a:solidFill>
                      <a:schemeClr val="tx1"/>
                    </a:solidFill>
                    <a:ea typeface="+mn-lt"/>
                    <a:cs typeface="+mn-lt"/>
                  </a:endParaRPr>
                </a:p>
                <a:p>
                  <a:r>
                    <a:rPr lang="es-MX" sz="2400" b="1" dirty="0">
                      <a:solidFill>
                        <a:schemeClr val="tx1"/>
                      </a:solidFill>
                      <a:ea typeface="+mn-lt"/>
                      <a:cs typeface="+mn-lt"/>
                    </a:rPr>
                    <a:t>Acceso a financiación adicional para proyectos de protección del clima, biodiversidad y transición energética justa</a:t>
                  </a:r>
                  <a:endParaRPr lang="de-DE" sz="2400" b="1" dirty="0">
                    <a:solidFill>
                      <a:schemeClr val="tx1"/>
                    </a:solidFill>
                    <a:cs typeface="Calibri"/>
                  </a:endParaRPr>
                </a:p>
              </p:txBody>
            </p:sp>
            <p:sp>
              <p:nvSpPr>
                <p:cNvPr id="5" name="Shape 124">
                  <a:extLst>
                    <a:ext uri="{FF2B5EF4-FFF2-40B4-BE49-F238E27FC236}">
                      <a16:creationId xmlns:a16="http://schemas.microsoft.com/office/drawing/2014/main" id="{9229CA8D-6821-DF43-D87A-5983D8D2935C}"/>
                    </a:ext>
                  </a:extLst>
                </p:cNvPr>
                <p:cNvSpPr/>
                <p:nvPr/>
              </p:nvSpPr>
              <p:spPr>
                <a:xfrm>
                  <a:off x="5010529" y="3348940"/>
                  <a:ext cx="2160000" cy="2331577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v="urn:schemas-microsoft-com:mac:vml" xmlns:mc="http://schemas.openxmlformats.org/markup-compatibility/2006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2000" baseline="30000">
                      <a:solidFill>
                        <a:schemeClr val="accent1"/>
                      </a:solidFill>
                    </a:defRPr>
                  </a:lvl1pPr>
                </a:lstStyle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sz="2400" b="1" dirty="0">
                    <a:ea typeface="+mn-lt"/>
                    <a:cs typeface="+mn-lt"/>
                  </a:endParaRPr>
                </a:p>
                <a:p>
                  <a:r>
                    <a:rPr lang="es-MX" sz="2400" b="1" dirty="0">
                      <a:ea typeface="+mn-lt"/>
                      <a:cs typeface="+mn-lt"/>
                    </a:rPr>
                    <a:t>Fortalecimiento de la imagen internacional de Colombia y Alemania</a:t>
                  </a:r>
                  <a:endParaRPr lang="de-DE" sz="2400" b="1" dirty="0">
                    <a:ea typeface="+mn-lt"/>
                    <a:cs typeface="+mn-lt"/>
                  </a:endParaRPr>
                </a:p>
              </p:txBody>
            </p:sp>
            <p:sp>
              <p:nvSpPr>
                <p:cNvPr id="6" name="Shape 125">
                  <a:extLst>
                    <a:ext uri="{FF2B5EF4-FFF2-40B4-BE49-F238E27FC236}">
                      <a16:creationId xmlns:a16="http://schemas.microsoft.com/office/drawing/2014/main" id="{6E12B703-CF53-5967-74B4-68C0198AF1BA}"/>
                    </a:ext>
                  </a:extLst>
                </p:cNvPr>
                <p:cNvSpPr/>
                <p:nvPr/>
              </p:nvSpPr>
              <p:spPr>
                <a:xfrm>
                  <a:off x="2685531" y="3348940"/>
                  <a:ext cx="2160000" cy="2331577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v="urn:schemas-microsoft-com:mac:vml" xmlns:mc="http://schemas.openxmlformats.org/markup-compatibility/2006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2000" baseline="30000">
                      <a:solidFill>
                        <a:schemeClr val="accent1"/>
                      </a:solidFill>
                    </a:defRPr>
                  </a:lvl1pPr>
                </a:lstStyle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r>
                    <a:rPr lang="es-MX" sz="2400" b="1">
                      <a:ea typeface="+mn-lt"/>
                      <a:cs typeface="+mn-lt"/>
                    </a:rPr>
                    <a:t>Estrechar la cooperación con otros países e iniciativas multilaterales</a:t>
                  </a:r>
                  <a:endParaRPr lang="de-DE" sz="2400">
                    <a:ea typeface="+mn-lt"/>
                    <a:cs typeface="+mn-lt"/>
                  </a:endParaRPr>
                </a:p>
              </p:txBody>
            </p:sp>
            <p:sp>
              <p:nvSpPr>
                <p:cNvPr id="7" name="Shape 125">
                  <a:extLst>
                    <a:ext uri="{FF2B5EF4-FFF2-40B4-BE49-F238E27FC236}">
                      <a16:creationId xmlns:a16="http://schemas.microsoft.com/office/drawing/2014/main" id="{CDE5E993-F643-959E-E646-AA7BAB984613}"/>
                    </a:ext>
                  </a:extLst>
                </p:cNvPr>
                <p:cNvSpPr/>
                <p:nvPr/>
              </p:nvSpPr>
              <p:spPr>
                <a:xfrm>
                  <a:off x="360397" y="3364405"/>
                  <a:ext cx="2160000" cy="230065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v="urn:schemas-microsoft-com:mac:vml" xmlns:mc="http://schemas.openxmlformats.org/markup-compatibility/2006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2000" baseline="30000">
                      <a:solidFill>
                        <a:schemeClr val="accent1"/>
                      </a:solidFill>
                    </a:defRPr>
                  </a:lvl1pPr>
                </a:lstStyle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b="1" dirty="0">
                    <a:ea typeface="+mn-lt"/>
                    <a:cs typeface="+mn-lt"/>
                  </a:endParaRPr>
                </a:p>
                <a:p>
                  <a:endParaRPr lang="es-MX" sz="2400" b="1" dirty="0">
                    <a:ea typeface="+mn-lt"/>
                    <a:cs typeface="+mn-lt"/>
                  </a:endParaRPr>
                </a:p>
                <a:p>
                  <a:r>
                    <a:rPr lang="es-MX" sz="2400" b="1" dirty="0">
                      <a:ea typeface="+mn-lt"/>
                      <a:cs typeface="+mn-lt"/>
                    </a:rPr>
                    <a:t>Reducción de los riesgos climáticos, medioambientales, económicos y sociales</a:t>
                  </a:r>
                </a:p>
                <a:p>
                  <a:endParaRPr lang="es-MX" sz="2400" b="1" dirty="0">
                    <a:ea typeface="+mn-lt"/>
                    <a:cs typeface="+mn-lt"/>
                  </a:endParaRPr>
                </a:p>
                <a:p>
                  <a:r>
                    <a:rPr lang="es-MX" sz="2400" b="1" dirty="0">
                      <a:ea typeface="+mn-lt"/>
                      <a:cs typeface="+mn-lt"/>
                    </a:rPr>
                    <a:t>  </a:t>
                  </a:r>
                </a:p>
              </p:txBody>
            </p:sp>
            <p:sp>
              <p:nvSpPr>
                <p:cNvPr id="8" name="Shape 125">
                  <a:extLst>
                    <a:ext uri="{FF2B5EF4-FFF2-40B4-BE49-F238E27FC236}">
                      <a16:creationId xmlns:a16="http://schemas.microsoft.com/office/drawing/2014/main" id="{7E6E3822-A18B-E7E4-C095-060E80133CAA}"/>
                    </a:ext>
                  </a:extLst>
                </p:cNvPr>
                <p:cNvSpPr/>
                <p:nvPr/>
              </p:nvSpPr>
              <p:spPr>
                <a:xfrm>
                  <a:off x="9669934" y="3348940"/>
                  <a:ext cx="2160000" cy="2331577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v="urn:schemas-microsoft-com:mac:vml" xmlns:mc="http://schemas.openxmlformats.org/markup-compatibility/2006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2000" baseline="30000">
                      <a:solidFill>
                        <a:schemeClr val="accent1"/>
                      </a:solidFill>
                    </a:defRPr>
                  </a:lvl1pPr>
                </a:lstStyle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b="1">
                    <a:ea typeface="+mn-lt"/>
                    <a:cs typeface="+mn-lt"/>
                  </a:endParaRPr>
                </a:p>
                <a:p>
                  <a:endParaRPr lang="es-MX" sz="2400" b="1">
                    <a:ea typeface="+mn-lt"/>
                    <a:cs typeface="+mn-lt"/>
                  </a:endParaRPr>
                </a:p>
                <a:p>
                  <a:r>
                    <a:rPr lang="es-MX" sz="2400" b="1">
                      <a:ea typeface="+mn-lt"/>
                      <a:cs typeface="+mn-lt"/>
                    </a:rPr>
                    <a:t>Fomento de la innovación, las tecnologías modernas y la competitividad</a:t>
                  </a:r>
                  <a:endParaRPr lang="de-DE" sz="2400" b="1">
                    <a:ea typeface="+mn-lt"/>
                    <a:cs typeface="+mn-lt"/>
                  </a:endParaRPr>
                </a:p>
              </p:txBody>
            </p:sp>
          </p:grpSp>
          <p:sp>
            <p:nvSpPr>
              <p:cNvPr id="23" name="Rectángulo 22">
                <a:extLst>
                  <a:ext uri="{FF2B5EF4-FFF2-40B4-BE49-F238E27FC236}">
                    <a16:creationId xmlns:a16="http://schemas.microsoft.com/office/drawing/2014/main" id="{287321C4-E6BC-18BB-ECCC-623EABEF6499}"/>
                  </a:ext>
                </a:extLst>
              </p:cNvPr>
              <p:cNvSpPr/>
              <p:nvPr/>
            </p:nvSpPr>
            <p:spPr>
              <a:xfrm>
                <a:off x="4171528" y="1643873"/>
                <a:ext cx="3877888" cy="36094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400" b="1">
                    <a:solidFill>
                      <a:srgbClr val="0070C0"/>
                    </a:solidFill>
                    <a:latin typeface="Calibri"/>
                  </a:rPr>
                  <a:t>Valor agregado de la alianza</a:t>
                </a:r>
              </a:p>
            </p:txBody>
          </p:sp>
        </p:grpSp>
        <p:pic>
          <p:nvPicPr>
            <p:cNvPr id="1026" name="Picture 2" descr="Riesgos - Iconos gratis de negocios y finanzas">
              <a:extLst>
                <a:ext uri="{FF2B5EF4-FFF2-40B4-BE49-F238E27FC236}">
                  <a16:creationId xmlns:a16="http://schemas.microsoft.com/office/drawing/2014/main" id="{BD852224-A41B-ED34-1265-C1C2B73445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518" y="3394253"/>
              <a:ext cx="90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A39D4D7-F307-821D-990A-0CDDBACFF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178" b="14509"/>
            <a:stretch/>
          </p:blipFill>
          <p:spPr>
            <a:xfrm flipH="1">
              <a:off x="3171424" y="3394253"/>
              <a:ext cx="1279999" cy="900000"/>
            </a:xfrm>
            <a:prstGeom prst="rect">
              <a:avLst/>
            </a:prstGeom>
          </p:spPr>
        </p:pic>
        <p:pic>
          <p:nvPicPr>
            <p:cNvPr id="1028" name="Picture 4" descr="Símbolo de entrega internacional - Iconos gratis de interfaz">
              <a:extLst>
                <a:ext uri="{FF2B5EF4-FFF2-40B4-BE49-F238E27FC236}">
                  <a16:creationId xmlns:a16="http://schemas.microsoft.com/office/drawing/2014/main" id="{652415F2-9AAC-2FFD-C882-21DE80847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4981" y="3394252"/>
              <a:ext cx="887257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9D8F16F9-6C53-0564-3693-FCF2572C5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H="1">
              <a:off x="10247529" y="3394253"/>
              <a:ext cx="900000" cy="900000"/>
            </a:xfrm>
            <a:prstGeom prst="rect">
              <a:avLst/>
            </a:prstGeom>
          </p:spPr>
        </p:pic>
        <p:pic>
          <p:nvPicPr>
            <p:cNvPr id="17" name="Picture 2" descr="vector de contorno de icono de donar dinero. donaciones de caridad 15891039  Vector en Vecteezy">
              <a:extLst>
                <a:ext uri="{FF2B5EF4-FFF2-40B4-BE49-F238E27FC236}">
                  <a16:creationId xmlns:a16="http://schemas.microsoft.com/office/drawing/2014/main" id="{9B992442-DB0E-1505-58F9-06DA7C2FE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6549" y="3394253"/>
              <a:ext cx="876953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Imagen 9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C188843-5A66-4214-636E-6617A81E75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91213" r="54490"/>
          <a:stretch/>
        </p:blipFill>
        <p:spPr>
          <a:xfrm>
            <a:off x="6783807" y="6083741"/>
            <a:ext cx="5150881" cy="657466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B9BE0281-4B2C-594A-1CC8-22A22119008D}"/>
              </a:ext>
            </a:extLst>
          </p:cNvPr>
          <p:cNvSpPr/>
          <p:nvPr/>
        </p:nvSpPr>
        <p:spPr>
          <a:xfrm>
            <a:off x="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7104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7A073C51-ED51-0413-0517-EF9B48A59396}"/>
              </a:ext>
            </a:extLst>
          </p:cNvPr>
          <p:cNvSpPr/>
          <p:nvPr/>
        </p:nvSpPr>
        <p:spPr>
          <a:xfrm>
            <a:off x="86730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1022" y="48005"/>
                </a:lnTo>
                <a:lnTo>
                  <a:pt x="4062" y="95488"/>
                </a:lnTo>
                <a:lnTo>
                  <a:pt x="9077" y="142407"/>
                </a:lnTo>
                <a:lnTo>
                  <a:pt x="16027" y="188720"/>
                </a:lnTo>
                <a:lnTo>
                  <a:pt x="24869" y="234387"/>
                </a:lnTo>
                <a:lnTo>
                  <a:pt x="35563" y="279365"/>
                </a:lnTo>
                <a:lnTo>
                  <a:pt x="48066" y="323614"/>
                </a:lnTo>
                <a:lnTo>
                  <a:pt x="62337" y="367090"/>
                </a:lnTo>
                <a:lnTo>
                  <a:pt x="78335" y="409754"/>
                </a:lnTo>
                <a:lnTo>
                  <a:pt x="96017" y="451563"/>
                </a:lnTo>
                <a:lnTo>
                  <a:pt x="115344" y="492476"/>
                </a:lnTo>
                <a:lnTo>
                  <a:pt x="136272" y="532452"/>
                </a:lnTo>
                <a:lnTo>
                  <a:pt x="158761" y="571448"/>
                </a:lnTo>
                <a:lnTo>
                  <a:pt x="182769" y="609424"/>
                </a:lnTo>
                <a:lnTo>
                  <a:pt x="208254" y="646337"/>
                </a:lnTo>
                <a:lnTo>
                  <a:pt x="235175" y="682147"/>
                </a:lnTo>
                <a:lnTo>
                  <a:pt x="263490" y="716811"/>
                </a:lnTo>
                <a:lnTo>
                  <a:pt x="293159" y="750289"/>
                </a:lnTo>
                <a:lnTo>
                  <a:pt x="324138" y="782539"/>
                </a:lnTo>
                <a:lnTo>
                  <a:pt x="356388" y="813518"/>
                </a:lnTo>
                <a:lnTo>
                  <a:pt x="389866" y="843187"/>
                </a:lnTo>
                <a:lnTo>
                  <a:pt x="424530" y="871502"/>
                </a:lnTo>
                <a:lnTo>
                  <a:pt x="460340" y="898423"/>
                </a:lnTo>
                <a:lnTo>
                  <a:pt x="497253" y="923908"/>
                </a:lnTo>
                <a:lnTo>
                  <a:pt x="535229" y="947916"/>
                </a:lnTo>
                <a:lnTo>
                  <a:pt x="574225" y="970405"/>
                </a:lnTo>
                <a:lnTo>
                  <a:pt x="614201" y="991333"/>
                </a:lnTo>
                <a:lnTo>
                  <a:pt x="655114" y="1010660"/>
                </a:lnTo>
                <a:lnTo>
                  <a:pt x="696923" y="1028342"/>
                </a:lnTo>
                <a:lnTo>
                  <a:pt x="739587" y="1044340"/>
                </a:lnTo>
                <a:lnTo>
                  <a:pt x="783063" y="1058611"/>
                </a:lnTo>
                <a:lnTo>
                  <a:pt x="827312" y="1071114"/>
                </a:lnTo>
                <a:lnTo>
                  <a:pt x="872290" y="1081808"/>
                </a:lnTo>
                <a:lnTo>
                  <a:pt x="917957" y="1090650"/>
                </a:lnTo>
                <a:lnTo>
                  <a:pt x="964270" y="1097600"/>
                </a:lnTo>
                <a:lnTo>
                  <a:pt x="1011189" y="1102615"/>
                </a:lnTo>
                <a:lnTo>
                  <a:pt x="1058672" y="1105655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069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0C35CE5D-91BB-8C9D-9A03-4D4C61346464}"/>
              </a:ext>
            </a:extLst>
          </p:cNvPr>
          <p:cNvSpPr/>
          <p:nvPr/>
        </p:nvSpPr>
        <p:spPr>
          <a:xfrm>
            <a:off x="0" y="867185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66D30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0662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A942516-F67A-4250-E987-BC8604BEE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060"/>
            <a:ext cx="12192000" cy="679522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46F80A-6F02-0B7B-2011-4D02997EA4F9}"/>
              </a:ext>
            </a:extLst>
          </p:cNvPr>
          <p:cNvSpPr/>
          <p:nvPr/>
        </p:nvSpPr>
        <p:spPr>
          <a:xfrm>
            <a:off x="0" y="489857"/>
            <a:ext cx="12192000" cy="6204857"/>
          </a:xfrm>
          <a:prstGeom prst="rect">
            <a:avLst/>
          </a:prstGeom>
          <a:solidFill>
            <a:srgbClr val="F2F2F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0CE3A1-B0C5-971B-706C-6DB48AD8C2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536" t="65491" r="24286" b="22494"/>
          <a:stretch/>
        </p:blipFill>
        <p:spPr>
          <a:xfrm>
            <a:off x="7627716" y="4190487"/>
            <a:ext cx="1962875" cy="129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6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499BBEDB-8CA7-6670-C531-F59CF30762BE}"/>
              </a:ext>
            </a:extLst>
          </p:cNvPr>
          <p:cNvSpPr/>
          <p:nvPr/>
        </p:nvSpPr>
        <p:spPr>
          <a:xfrm>
            <a:off x="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7104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E050F422-6761-85E0-F096-24421883969D}"/>
              </a:ext>
            </a:extLst>
          </p:cNvPr>
          <p:cNvSpPr/>
          <p:nvPr/>
        </p:nvSpPr>
        <p:spPr>
          <a:xfrm>
            <a:off x="86730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1022" y="48005"/>
                </a:lnTo>
                <a:lnTo>
                  <a:pt x="4062" y="95488"/>
                </a:lnTo>
                <a:lnTo>
                  <a:pt x="9077" y="142407"/>
                </a:lnTo>
                <a:lnTo>
                  <a:pt x="16027" y="188720"/>
                </a:lnTo>
                <a:lnTo>
                  <a:pt x="24869" y="234387"/>
                </a:lnTo>
                <a:lnTo>
                  <a:pt x="35563" y="279365"/>
                </a:lnTo>
                <a:lnTo>
                  <a:pt x="48066" y="323614"/>
                </a:lnTo>
                <a:lnTo>
                  <a:pt x="62337" y="367090"/>
                </a:lnTo>
                <a:lnTo>
                  <a:pt x="78335" y="409754"/>
                </a:lnTo>
                <a:lnTo>
                  <a:pt x="96017" y="451563"/>
                </a:lnTo>
                <a:lnTo>
                  <a:pt x="115344" y="492476"/>
                </a:lnTo>
                <a:lnTo>
                  <a:pt x="136272" y="532452"/>
                </a:lnTo>
                <a:lnTo>
                  <a:pt x="158761" y="571448"/>
                </a:lnTo>
                <a:lnTo>
                  <a:pt x="182769" y="609424"/>
                </a:lnTo>
                <a:lnTo>
                  <a:pt x="208254" y="646337"/>
                </a:lnTo>
                <a:lnTo>
                  <a:pt x="235175" y="682147"/>
                </a:lnTo>
                <a:lnTo>
                  <a:pt x="263490" y="716811"/>
                </a:lnTo>
                <a:lnTo>
                  <a:pt x="293159" y="750289"/>
                </a:lnTo>
                <a:lnTo>
                  <a:pt x="324138" y="782539"/>
                </a:lnTo>
                <a:lnTo>
                  <a:pt x="356388" y="813518"/>
                </a:lnTo>
                <a:lnTo>
                  <a:pt x="389866" y="843187"/>
                </a:lnTo>
                <a:lnTo>
                  <a:pt x="424530" y="871502"/>
                </a:lnTo>
                <a:lnTo>
                  <a:pt x="460340" y="898423"/>
                </a:lnTo>
                <a:lnTo>
                  <a:pt x="497253" y="923908"/>
                </a:lnTo>
                <a:lnTo>
                  <a:pt x="535229" y="947916"/>
                </a:lnTo>
                <a:lnTo>
                  <a:pt x="574225" y="970405"/>
                </a:lnTo>
                <a:lnTo>
                  <a:pt x="614201" y="991333"/>
                </a:lnTo>
                <a:lnTo>
                  <a:pt x="655114" y="1010660"/>
                </a:lnTo>
                <a:lnTo>
                  <a:pt x="696923" y="1028342"/>
                </a:lnTo>
                <a:lnTo>
                  <a:pt x="739587" y="1044340"/>
                </a:lnTo>
                <a:lnTo>
                  <a:pt x="783063" y="1058611"/>
                </a:lnTo>
                <a:lnTo>
                  <a:pt x="827312" y="1071114"/>
                </a:lnTo>
                <a:lnTo>
                  <a:pt x="872290" y="1081808"/>
                </a:lnTo>
                <a:lnTo>
                  <a:pt x="917957" y="1090650"/>
                </a:lnTo>
                <a:lnTo>
                  <a:pt x="964270" y="1097600"/>
                </a:lnTo>
                <a:lnTo>
                  <a:pt x="1011189" y="1102615"/>
                </a:lnTo>
                <a:lnTo>
                  <a:pt x="1058672" y="1105655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069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F1FE6D63-6970-CD52-CF96-337360316E24}"/>
              </a:ext>
            </a:extLst>
          </p:cNvPr>
          <p:cNvSpPr/>
          <p:nvPr/>
        </p:nvSpPr>
        <p:spPr>
          <a:xfrm>
            <a:off x="0" y="867185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66D30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E55299-C3D4-85AE-7BCD-A25A1144A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766007"/>
              </p:ext>
            </p:extLst>
          </p:nvPr>
        </p:nvGraphicFramePr>
        <p:xfrm>
          <a:off x="567160" y="1138751"/>
          <a:ext cx="11377432" cy="5503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251">
                  <a:extLst>
                    <a:ext uri="{9D8B030D-6E8A-4147-A177-3AD203B41FA5}">
                      <a16:colId xmlns:a16="http://schemas.microsoft.com/office/drawing/2014/main" val="2180035894"/>
                    </a:ext>
                  </a:extLst>
                </a:gridCol>
                <a:gridCol w="3547763">
                  <a:extLst>
                    <a:ext uri="{9D8B030D-6E8A-4147-A177-3AD203B41FA5}">
                      <a16:colId xmlns:a16="http://schemas.microsoft.com/office/drawing/2014/main" val="577339106"/>
                    </a:ext>
                  </a:extLst>
                </a:gridCol>
                <a:gridCol w="5639418">
                  <a:extLst>
                    <a:ext uri="{9D8B030D-6E8A-4147-A177-3AD203B41FA5}">
                      <a16:colId xmlns:a16="http://schemas.microsoft.com/office/drawing/2014/main" val="3645985949"/>
                    </a:ext>
                  </a:extLst>
                </a:gridCol>
              </a:tblGrid>
              <a:tr h="23563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800" b="1" u="none" strike="noStrike" dirty="0">
                          <a:effectLst/>
                        </a:rPr>
                        <a:t>PLAN DE TRABAJO (Co-Lideres: ALE: BMZ, COL DNP)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465925"/>
                  </a:ext>
                </a:extLst>
              </a:tr>
              <a:tr h="15813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Objetivos</a:t>
                      </a:r>
                      <a:endParaRPr lang="es-CO" sz="12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Temáticas</a:t>
                      </a:r>
                      <a:endParaRPr lang="es-CO" sz="12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Mecanismos de implementación</a:t>
                      </a:r>
                      <a:endParaRPr lang="es-CO" sz="12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400500095"/>
                  </a:ext>
                </a:extLst>
              </a:tr>
              <a:tr h="6832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Acceso a fondos de financiamiento climático y de biodiversidad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>
                          <a:effectLst/>
                        </a:rPr>
                        <a:t>Fortalecimiento de la capacidad jurídica a las entidades de orden nacional como autoridades nacionales designadas o puntos focales antes los fondos de financiación. 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</a:rPr>
                        <a:t>Consultorías para apoyar jurídicamente a la Autoridad Nacional designada/puntos focales ante fondos internacionales</a:t>
                      </a:r>
                      <a:r>
                        <a:rPr lang="es-MX" sz="1200" b="1" u="none" strike="noStrike" dirty="0">
                          <a:effectLst/>
                        </a:rPr>
                        <a:t>, para fortalecer la coordinación nacional para el acceso a recursos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407797988"/>
                  </a:ext>
                </a:extLst>
              </a:tr>
              <a:tr h="46812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Implementación Plan de Trabajo de la Mesa de Taxonomía verde 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>
                          <a:effectLst/>
                        </a:rPr>
                        <a:t>Abordar desafíos y acompañar necesidades de la actualización e implementación de la Taxonomía Verde de Colombia 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</a:rPr>
                        <a:t>Revisión </a:t>
                      </a:r>
                      <a:r>
                        <a:rPr lang="es-MX" sz="1200" b="1" u="none" strike="noStrike" dirty="0">
                          <a:effectLst/>
                        </a:rPr>
                        <a:t>del plan de trabajo de la Mesa de Taxonomía Verde </a:t>
                      </a:r>
                      <a:r>
                        <a:rPr lang="es-MX" sz="1200" u="none" strike="noStrike" dirty="0">
                          <a:effectLst/>
                        </a:rPr>
                        <a:t>e identificación y apoyo a una actividad concreta del plan.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1850072236"/>
                  </a:ext>
                </a:extLst>
              </a:tr>
              <a:tr h="61503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Fortalecimiento de capacidades para Finanzas Verdes 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</a:rPr>
                        <a:t>Fortalecer las capacidades en temas de cambio climático en la formulación de proyectos, adaptación, mitigación, biodiversidad y procesos a largo plazo, en el marco de Finanzas Verdes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</a:rPr>
                        <a:t>Talleres y desarrollo de cursos para el </a:t>
                      </a:r>
                      <a:r>
                        <a:rPr lang="es-MX" sz="1200" b="1" u="none" strike="noStrike" dirty="0">
                          <a:effectLst/>
                        </a:rPr>
                        <a:t>fortalecimiento de capacidades </a:t>
                      </a:r>
                      <a:r>
                        <a:rPr lang="es-MX" sz="1200" u="none" strike="noStrike" dirty="0">
                          <a:effectLst/>
                        </a:rPr>
                        <a:t>locales con expertos internacionales para la formulación de proyectos con el objetivo de acceder a recursos público y privados.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2065213814"/>
                  </a:ext>
                </a:extLst>
              </a:tr>
              <a:tr h="154940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br>
                        <a:rPr lang="es-MX" sz="1200" u="none" strike="noStrike" dirty="0">
                          <a:effectLst/>
                        </a:rPr>
                      </a:br>
                      <a:r>
                        <a:rPr lang="es-MX" sz="1200" u="none" strike="noStrike" dirty="0">
                          <a:effectLst/>
                        </a:rPr>
                        <a:t>Impulsar el desarrollo de programas </a:t>
                      </a:r>
                      <a:r>
                        <a:rPr lang="es-MX" sz="1200" b="1" u="none" strike="noStrike" dirty="0">
                          <a:effectLst/>
                        </a:rPr>
                        <a:t>de fortalecimiento de capacidades para las cámaras de comercio </a:t>
                      </a:r>
                      <a:r>
                        <a:rPr lang="es-MX" sz="1200" u="none" strike="noStrike" dirty="0">
                          <a:effectLst/>
                        </a:rPr>
                        <a:t>u otras organizaciones con el objetivo de crear y gestionar programas de incubación para promover el desarrollo empresarial centrado en la gestión del cambio climático y así desencadenar inversiones desde las microfinancieras, inversión de impacto, capital de riesgo en startups con el mayor impacto de mitigación climática,  adaptación y temas asociados a biodiversidad </a:t>
                      </a:r>
                      <a:r>
                        <a:rPr lang="es-MX" sz="1200" b="1" u="none" strike="noStrike" dirty="0">
                          <a:effectLst/>
                        </a:rPr>
                        <a:t>para promover el crecimiento empresarial y así articularlo con los Clústeres del Corredor de Financiamiento Climático</a:t>
                      </a:r>
                      <a:r>
                        <a:rPr lang="es-MX" sz="1200" u="none" strike="noStrike" dirty="0">
                          <a:effectLst/>
                        </a:rPr>
                        <a:t>.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3531018157"/>
                  </a:ext>
                </a:extLst>
              </a:tr>
              <a:tr h="75140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1" u="none" strike="noStrike" dirty="0">
                          <a:effectLst/>
                        </a:rPr>
                        <a:t>Modelación financiera de instrumentos de financiación que permitan promover la adaptación al cambio climático </a:t>
                      </a:r>
                      <a:r>
                        <a:rPr lang="es-MX" sz="1200" u="none" strike="noStrike" dirty="0">
                          <a:effectLst/>
                        </a:rPr>
                        <a:t>y biodiversidad junto con la revisión jurídica que evaluará su viabilidad y pertinencia para llevar a cabo los arreglos institucionales.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2145414084"/>
                  </a:ext>
                </a:extLst>
              </a:tr>
              <a:tr h="6231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Generar un espacio en el día de las finanzas de la COP 16 que pueda visibilizar lo que ha hecho el país en la materia.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</a:rPr>
                        <a:t>Espacio para la divulgación y articulación en temas relacionados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Por definir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703" marR="3703" marT="3703" marB="0" anchor="ctr"/>
                </a:tc>
                <a:extLst>
                  <a:ext uri="{0D108BD9-81ED-4DB2-BD59-A6C34878D82A}">
                    <a16:rowId xmlns:a16="http://schemas.microsoft.com/office/drawing/2014/main" val="1179614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419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D2C4440-5E13-30F1-4BDE-146BA405D6EF}"/>
              </a:ext>
            </a:extLst>
          </p:cNvPr>
          <p:cNvSpPr txBox="1"/>
          <p:nvPr/>
        </p:nvSpPr>
        <p:spPr>
          <a:xfrm>
            <a:off x="4032641" y="233710"/>
            <a:ext cx="6313328" cy="6194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r">
              <a:lnSpc>
                <a:spcPts val="5000"/>
              </a:lnSpc>
            </a:pPr>
            <a:r>
              <a:rPr lang="es-CO" sz="1800" b="1" dirty="0">
                <a:solidFill>
                  <a:schemeClr val="tx1"/>
                </a:solidFill>
                <a:latin typeface="Barlow" panose="00000500000000000000" pitchFamily="2" charset="0"/>
                <a:cs typeface="Times New Roman" panose="02020603050405020304" pitchFamily="18" charset="0"/>
              </a:rPr>
              <a:t>Actividades de la Alianza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E9A21B5-1631-66AA-3EB9-638A5083E888}"/>
              </a:ext>
            </a:extLst>
          </p:cNvPr>
          <p:cNvCxnSpPr>
            <a:cxnSpLocks/>
          </p:cNvCxnSpPr>
          <p:nvPr/>
        </p:nvCxnSpPr>
        <p:spPr>
          <a:xfrm>
            <a:off x="432912" y="1006912"/>
            <a:ext cx="991583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6">
            <a:extLst>
              <a:ext uri="{FF2B5EF4-FFF2-40B4-BE49-F238E27FC236}">
                <a16:creationId xmlns:a16="http://schemas.microsoft.com/office/drawing/2014/main" id="{499BBEDB-8CA7-6670-C531-F59CF30762BE}"/>
              </a:ext>
            </a:extLst>
          </p:cNvPr>
          <p:cNvSpPr/>
          <p:nvPr/>
        </p:nvSpPr>
        <p:spPr>
          <a:xfrm>
            <a:off x="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7104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E050F422-6761-85E0-F096-24421883969D}"/>
              </a:ext>
            </a:extLst>
          </p:cNvPr>
          <p:cNvSpPr/>
          <p:nvPr/>
        </p:nvSpPr>
        <p:spPr>
          <a:xfrm>
            <a:off x="867300" y="0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1022" y="48005"/>
                </a:lnTo>
                <a:lnTo>
                  <a:pt x="4062" y="95488"/>
                </a:lnTo>
                <a:lnTo>
                  <a:pt x="9077" y="142407"/>
                </a:lnTo>
                <a:lnTo>
                  <a:pt x="16027" y="188720"/>
                </a:lnTo>
                <a:lnTo>
                  <a:pt x="24869" y="234387"/>
                </a:lnTo>
                <a:lnTo>
                  <a:pt x="35563" y="279365"/>
                </a:lnTo>
                <a:lnTo>
                  <a:pt x="48066" y="323614"/>
                </a:lnTo>
                <a:lnTo>
                  <a:pt x="62337" y="367090"/>
                </a:lnTo>
                <a:lnTo>
                  <a:pt x="78335" y="409754"/>
                </a:lnTo>
                <a:lnTo>
                  <a:pt x="96017" y="451563"/>
                </a:lnTo>
                <a:lnTo>
                  <a:pt x="115344" y="492476"/>
                </a:lnTo>
                <a:lnTo>
                  <a:pt x="136272" y="532452"/>
                </a:lnTo>
                <a:lnTo>
                  <a:pt x="158761" y="571448"/>
                </a:lnTo>
                <a:lnTo>
                  <a:pt x="182769" y="609424"/>
                </a:lnTo>
                <a:lnTo>
                  <a:pt x="208254" y="646337"/>
                </a:lnTo>
                <a:lnTo>
                  <a:pt x="235175" y="682147"/>
                </a:lnTo>
                <a:lnTo>
                  <a:pt x="263490" y="716811"/>
                </a:lnTo>
                <a:lnTo>
                  <a:pt x="293159" y="750289"/>
                </a:lnTo>
                <a:lnTo>
                  <a:pt x="324138" y="782539"/>
                </a:lnTo>
                <a:lnTo>
                  <a:pt x="356388" y="813518"/>
                </a:lnTo>
                <a:lnTo>
                  <a:pt x="389866" y="843187"/>
                </a:lnTo>
                <a:lnTo>
                  <a:pt x="424530" y="871502"/>
                </a:lnTo>
                <a:lnTo>
                  <a:pt x="460340" y="898423"/>
                </a:lnTo>
                <a:lnTo>
                  <a:pt x="497253" y="923908"/>
                </a:lnTo>
                <a:lnTo>
                  <a:pt x="535229" y="947916"/>
                </a:lnTo>
                <a:lnTo>
                  <a:pt x="574225" y="970405"/>
                </a:lnTo>
                <a:lnTo>
                  <a:pt x="614201" y="991333"/>
                </a:lnTo>
                <a:lnTo>
                  <a:pt x="655114" y="1010660"/>
                </a:lnTo>
                <a:lnTo>
                  <a:pt x="696923" y="1028342"/>
                </a:lnTo>
                <a:lnTo>
                  <a:pt x="739587" y="1044340"/>
                </a:lnTo>
                <a:lnTo>
                  <a:pt x="783063" y="1058611"/>
                </a:lnTo>
                <a:lnTo>
                  <a:pt x="827312" y="1071114"/>
                </a:lnTo>
                <a:lnTo>
                  <a:pt x="872290" y="1081808"/>
                </a:lnTo>
                <a:lnTo>
                  <a:pt x="917957" y="1090650"/>
                </a:lnTo>
                <a:lnTo>
                  <a:pt x="964270" y="1097600"/>
                </a:lnTo>
                <a:lnTo>
                  <a:pt x="1011189" y="1102615"/>
                </a:lnTo>
                <a:lnTo>
                  <a:pt x="1058672" y="1105655"/>
                </a:lnTo>
                <a:lnTo>
                  <a:pt x="1106678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069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F1FE6D63-6970-CD52-CF96-337360316E24}"/>
              </a:ext>
            </a:extLst>
          </p:cNvPr>
          <p:cNvSpPr/>
          <p:nvPr/>
        </p:nvSpPr>
        <p:spPr>
          <a:xfrm>
            <a:off x="0" y="867185"/>
            <a:ext cx="830104" cy="830104"/>
          </a:xfrm>
          <a:custGeom>
            <a:avLst/>
            <a:gdLst/>
            <a:ahLst/>
            <a:cxnLst/>
            <a:rect l="l" t="t" r="r" b="b"/>
            <a:pathLst>
              <a:path w="1106805" h="1106805">
                <a:moveTo>
                  <a:pt x="1106678" y="0"/>
                </a:moveTo>
                <a:lnTo>
                  <a:pt x="0" y="0"/>
                </a:lnTo>
                <a:lnTo>
                  <a:pt x="0" y="1106677"/>
                </a:lnTo>
                <a:lnTo>
                  <a:pt x="1106678" y="0"/>
                </a:lnTo>
                <a:close/>
              </a:path>
            </a:pathLst>
          </a:custGeom>
          <a:solidFill>
            <a:srgbClr val="66D3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90E496F-4968-6B9E-CDF1-90CFD260B151}"/>
              </a:ext>
            </a:extLst>
          </p:cNvPr>
          <p:cNvSpPr txBox="1"/>
          <p:nvPr/>
        </p:nvSpPr>
        <p:spPr>
          <a:xfrm>
            <a:off x="790717" y="1734370"/>
            <a:ext cx="9200228" cy="2162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CO" sz="1800" dirty="0">
                <a:effectLst/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el marco de </a:t>
            </a:r>
            <a:r>
              <a:rPr lang="es-CO" sz="1800" dirty="0" err="1">
                <a:effectLst/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Conversápolis</a:t>
            </a:r>
            <a:r>
              <a:rPr lang="es-CO" sz="1800" dirty="0">
                <a:effectLst/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dirty="0"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 crean espacios de intercambio de experiencias para el grupo de trabajo de Financiamiento en Clima y Biodiversidad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CO" sz="1800" dirty="0">
                <a:effectLst/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 llevará a cabo el Diálogo de Alto Nivel entre Alemania y Colombia el 24.06.2024 en Berlín</a:t>
            </a:r>
            <a:endParaRPr lang="es-CO" dirty="0">
              <a:latin typeface="Barlow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CO" sz="1800" dirty="0">
                <a:effectLst/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Implementación de los Planes de Trabajo 2024 de los cinco grupos temáticos</a:t>
            </a:r>
            <a:endParaRPr lang="es-CO" dirty="0">
              <a:latin typeface="Barlow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CO" dirty="0"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Primer “Diálogo climático” </a:t>
            </a:r>
            <a:r>
              <a:rPr lang="es-CO" dirty="0" err="1"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Climate</a:t>
            </a:r>
            <a:r>
              <a:rPr lang="es-CO" dirty="0"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dirty="0" err="1"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Talks</a:t>
            </a:r>
            <a:r>
              <a:rPr lang="es-CO" dirty="0">
                <a:latin typeface="Barlow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(05 junio 2024) con el tema de Hidrógeno Verde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77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DFA9DC7-BF1F-0615-CA2D-C49DF04F1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654"/>
            <a:ext cx="9144000" cy="1926945"/>
          </a:xfrm>
        </p:spPr>
        <p:txBody>
          <a:bodyPr>
            <a:normAutofit/>
          </a:bodyPr>
          <a:lstStyle/>
          <a:p>
            <a:r>
              <a:rPr lang="es-MX" sz="3200" b="1" dirty="0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  <a:t>¡Muchas gracias por su atención!</a:t>
            </a:r>
            <a:br>
              <a:rPr lang="es-MX" sz="3200" b="1" dirty="0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</a:br>
            <a:br>
              <a:rPr lang="es-MX" sz="3200" b="1" dirty="0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</a:br>
            <a:r>
              <a:rPr lang="es-MX" sz="3200" b="1" dirty="0" err="1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  <a:t>s</a:t>
            </a:r>
            <a:r>
              <a:rPr lang="es-MX" sz="3200" b="1" dirty="0" err="1">
                <a:latin typeface="Barlow" panose="00000500000000000000" pitchFamily="2" charset="0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ecr</a:t>
            </a:r>
            <a:r>
              <a:rPr lang="es-MX" sz="3200" b="1" dirty="0" err="1">
                <a:latin typeface="Barlow" panose="00000500000000000000" pitchFamily="2" charset="0"/>
                <a:ea typeface="+mn-ea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etariado.climatico@giz.de</a:t>
            </a:r>
            <a:r>
              <a:rPr lang="es-MX" sz="3200" b="1" dirty="0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  <a:t> </a:t>
            </a:r>
            <a:endParaRPr lang="es-CO" sz="3200" b="1" dirty="0">
              <a:latin typeface="Barlow" panose="00000500000000000000" pitchFamily="2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C9F87C7-C8E7-FB2B-98A8-20F0458A4CC4}"/>
              </a:ext>
            </a:extLst>
          </p:cNvPr>
          <p:cNvCxnSpPr/>
          <p:nvPr/>
        </p:nvCxnSpPr>
        <p:spPr>
          <a:xfrm>
            <a:off x="882595" y="843856"/>
            <a:ext cx="831706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06B20C8B-1A71-E57D-F412-7D8B549C97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91213" r="54490"/>
          <a:stretch/>
        </p:blipFill>
        <p:spPr>
          <a:xfrm>
            <a:off x="616873" y="5788909"/>
            <a:ext cx="6485987" cy="82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37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60DA9CC-E1AF-72D2-3310-C79BA7589DE3}"/>
              </a:ext>
            </a:extLst>
          </p:cNvPr>
          <p:cNvSpPr/>
          <p:nvPr/>
        </p:nvSpPr>
        <p:spPr>
          <a:xfrm>
            <a:off x="3336758" y="214177"/>
            <a:ext cx="8855242" cy="1058779"/>
          </a:xfrm>
          <a:prstGeom prst="rect">
            <a:avLst/>
          </a:prstGeom>
          <a:solidFill>
            <a:srgbClr val="FFFFFF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CA3AB9-1D18-233C-C46B-636779A1C4B5}"/>
              </a:ext>
            </a:extLst>
          </p:cNvPr>
          <p:cNvSpPr/>
          <p:nvPr/>
        </p:nvSpPr>
        <p:spPr>
          <a:xfrm>
            <a:off x="1549018" y="2205790"/>
            <a:ext cx="983750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12700" algn="ctr">
              <a:spcAft>
                <a:spcPts val="1000"/>
              </a:spcAft>
            </a:pPr>
            <a:r>
              <a:rPr lang="es-CO" sz="3200" b="1" dirty="0">
                <a:solidFill>
                  <a:srgbClr val="7204D4"/>
                </a:solidFill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Desafíos de las ciudades frente a los efectos del cambio climático y la transición energética justa </a:t>
            </a:r>
            <a:endParaRPr lang="en-GB" sz="3200" b="1" dirty="0">
              <a:solidFill>
                <a:srgbClr val="7204D4"/>
              </a:solidFill>
              <a:effectLst/>
              <a:latin typeface="Helvetica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0A1D461-F076-508A-2D3E-6E7A41DDC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91213" r="54490"/>
          <a:stretch/>
        </p:blipFill>
        <p:spPr>
          <a:xfrm>
            <a:off x="214259" y="5884994"/>
            <a:ext cx="5150881" cy="657466"/>
          </a:xfrm>
          <a:prstGeom prst="rect">
            <a:avLst/>
          </a:prstGeom>
        </p:spPr>
      </p:pic>
      <p:sp>
        <p:nvSpPr>
          <p:cNvPr id="4" name="Título 5">
            <a:extLst>
              <a:ext uri="{FF2B5EF4-FFF2-40B4-BE49-F238E27FC236}">
                <a16:creationId xmlns:a16="http://schemas.microsoft.com/office/drawing/2014/main" id="{2639F4C4-EF4A-8AF4-B8EE-23000F48A39B}"/>
              </a:ext>
            </a:extLst>
          </p:cNvPr>
          <p:cNvSpPr txBox="1">
            <a:spLocks/>
          </p:cNvSpPr>
          <p:nvPr/>
        </p:nvSpPr>
        <p:spPr>
          <a:xfrm>
            <a:off x="1200293" y="-187572"/>
            <a:ext cx="10991707" cy="192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s-MX" sz="2800" dirty="0">
                <a:latin typeface="Barlow" panose="00000500000000000000" pitchFamily="2" charset="0"/>
                <a:ea typeface="+mn-ea"/>
                <a:cs typeface="Times New Roman" panose="02020603050405020304" pitchFamily="18" charset="0"/>
              </a:rPr>
              <a:t>Alianza para el Clima y una Transición Energética Justa</a:t>
            </a:r>
            <a:endParaRPr lang="es-CO" sz="2800" dirty="0">
              <a:latin typeface="Barlow" panose="00000500000000000000" pitchFamily="2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839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567574-ce34-4d73-8b92-91b14a43bdcf">
      <Terms xmlns="http://schemas.microsoft.com/office/infopath/2007/PartnerControls"/>
    </lcf76f155ced4ddcb4097134ff3c332f>
    <TaxCatchAll xmlns="943206b3-0046-4dc1-9fd4-192618d9b54d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7669F93054E444EAB7EC601F57EDB97" ma:contentTypeVersion="14" ma:contentTypeDescription="Ein neues Dokument erstellen." ma:contentTypeScope="" ma:versionID="f1ed3530d31203ce407f7684790f8860">
  <xsd:schema xmlns:xsd="http://www.w3.org/2001/XMLSchema" xmlns:xs="http://www.w3.org/2001/XMLSchema" xmlns:p="http://schemas.microsoft.com/office/2006/metadata/properties" xmlns:ns2="cb567574-ce34-4d73-8b92-91b14a43bdcf" xmlns:ns3="943206b3-0046-4dc1-9fd4-192618d9b54d" targetNamespace="http://schemas.microsoft.com/office/2006/metadata/properties" ma:root="true" ma:fieldsID="61ae12b213f901f22bcb0abf67a57945" ns2:_="" ns3:_="">
    <xsd:import namespace="cb567574-ce34-4d73-8b92-91b14a43bdcf"/>
    <xsd:import namespace="943206b3-0046-4dc1-9fd4-192618d9b5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67574-ce34-4d73-8b92-91b14a43bd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0aed264e-563a-469a-8ebe-271e849ec1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3206b3-0046-4dc1-9fd4-192618d9b54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d72942a-6588-4ede-b5b3-778d67f92376}" ma:internalName="TaxCatchAll" ma:showField="CatchAllData" ma:web="943206b3-0046-4dc1-9fd4-192618d9b5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319DF1-43FA-496A-9C52-20D23D7865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627731-EEFB-4C83-BDED-C2C3908BA5C3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943206b3-0046-4dc1-9fd4-192618d9b54d"/>
    <ds:schemaRef ds:uri="cb567574-ce34-4d73-8b92-91b14a43bdcf"/>
  </ds:schemaRefs>
</ds:datastoreItem>
</file>

<file path=customXml/itemProps3.xml><?xml version="1.0" encoding="utf-8"?>
<ds:datastoreItem xmlns:ds="http://schemas.openxmlformats.org/officeDocument/2006/customXml" ds:itemID="{8F0F16C3-6F0A-4329-A0D8-B02866F541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67574-ce34-4d73-8b92-91b14a43bdcf"/>
    <ds:schemaRef ds:uri="943206b3-0046-4dc1-9fd4-192618d9b5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619</Words>
  <Application>Microsoft Office PowerPoint</Application>
  <PresentationFormat>Panorámica</PresentationFormat>
  <Paragraphs>70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Barlow</vt:lpstr>
      <vt:lpstr>Calibri</vt:lpstr>
      <vt:lpstr>Fira Sans</vt:lpstr>
      <vt:lpstr>Helvetica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 por su atención!  secretariado.climatico@giz.de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Trujillo Moya, Janny GIZ CO</dc:creator>
  <cp:lastModifiedBy>Zapata Gomez, Yaklan Andrea GIZ CO</cp:lastModifiedBy>
  <cp:revision>9</cp:revision>
  <dcterms:created xsi:type="dcterms:W3CDTF">2024-05-21T23:02:45Z</dcterms:created>
  <dcterms:modified xsi:type="dcterms:W3CDTF">2024-06-06T19:25:01Z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0x01010027669F93054E444EAB7EC601F57EDB97</vt:lpwstr>
  </property>
  <property fmtid="{D5CDD505-2E9C-101B-9397-08002B2CF9AE}" pid="3" name="MediaServiceImageTags">
    <vt:lpwstr/>
  </property>
</Properties>
</file>